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19"/>
  </p:notesMasterIdLst>
  <p:sldIdLst>
    <p:sldId id="256" r:id="rId2"/>
    <p:sldId id="257" r:id="rId3"/>
    <p:sldId id="283" r:id="rId4"/>
    <p:sldId id="258" r:id="rId5"/>
    <p:sldId id="260" r:id="rId6"/>
    <p:sldId id="284" r:id="rId7"/>
    <p:sldId id="278" r:id="rId8"/>
    <p:sldId id="285" r:id="rId9"/>
    <p:sldId id="267" r:id="rId10"/>
    <p:sldId id="286" r:id="rId11"/>
    <p:sldId id="268" r:id="rId12"/>
    <p:sldId id="281" r:id="rId13"/>
    <p:sldId id="287" r:id="rId14"/>
    <p:sldId id="261" r:id="rId15"/>
    <p:sldId id="276" r:id="rId16"/>
    <p:sldId id="282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4"/>
    <p:restoredTop sz="94630"/>
  </p:normalViewPr>
  <p:slideViewPr>
    <p:cSldViewPr snapToGrid="0">
      <p:cViewPr varScale="1">
        <p:scale>
          <a:sx n="59" d="100"/>
          <a:sy n="59" d="100"/>
        </p:scale>
        <p:origin x="7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10D69-7C6D-4C2F-925D-1CEB72BBF807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FCEDFC8-2EA5-4162-AF16-00A95539316C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sz="2000" b="1" u="sng" dirty="0">
              <a:solidFill>
                <a:schemeClr val="tx1"/>
              </a:solidFill>
            </a:rPr>
            <a:t>Project Objective:</a:t>
          </a:r>
          <a:endParaRPr lang="en-US" sz="2000" dirty="0">
            <a:solidFill>
              <a:schemeClr val="tx1"/>
            </a:solidFill>
          </a:endParaRPr>
        </a:p>
      </dgm:t>
    </dgm:pt>
    <dgm:pt modelId="{56D918CF-1271-4C30-AEC3-46B4C209DB85}" type="parTrans" cxnId="{9369F911-CA41-41A4-B3AF-3CB0897479CE}">
      <dgm:prSet/>
      <dgm:spPr/>
      <dgm:t>
        <a:bodyPr/>
        <a:lstStyle/>
        <a:p>
          <a:endParaRPr lang="en-US"/>
        </a:p>
      </dgm:t>
    </dgm:pt>
    <dgm:pt modelId="{851C55C5-BBE0-4195-9490-B756146E7E0B}" type="sibTrans" cxnId="{9369F911-CA41-41A4-B3AF-3CB0897479CE}">
      <dgm:prSet/>
      <dgm:spPr/>
      <dgm:t>
        <a:bodyPr/>
        <a:lstStyle/>
        <a:p>
          <a:endParaRPr lang="en-US"/>
        </a:p>
      </dgm:t>
    </dgm:pt>
    <dgm:pt modelId="{1652FEE1-DE2D-4C53-BD00-ECD693BB7BCF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The objective of this project is to develop a predictive classification model that assesses the probability of a business going bankrupt based on six key features. </a:t>
          </a:r>
          <a:endParaRPr lang="en-US" dirty="0"/>
        </a:p>
      </dgm:t>
    </dgm:pt>
    <dgm:pt modelId="{4EA7067F-AFFA-43C9-AB3A-7F0E954A8F04}" type="parTrans" cxnId="{E04F3697-AD23-46AA-BF36-57C84F526A6A}">
      <dgm:prSet/>
      <dgm:spPr/>
      <dgm:t>
        <a:bodyPr/>
        <a:lstStyle/>
        <a:p>
          <a:endParaRPr lang="en-US"/>
        </a:p>
      </dgm:t>
    </dgm:pt>
    <dgm:pt modelId="{B396F302-3382-4A45-B36B-6E765B317EB8}" type="sibTrans" cxnId="{E04F3697-AD23-46AA-BF36-57C84F526A6A}">
      <dgm:prSet/>
      <dgm:spPr/>
      <dgm:t>
        <a:bodyPr/>
        <a:lstStyle/>
        <a:p>
          <a:endParaRPr lang="en-US"/>
        </a:p>
      </dgm:t>
    </dgm:pt>
    <dgm:pt modelId="{EEC12C36-A05C-49AF-9EB2-D4C2670B3132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/>
            <a:t>The data file contains 7 features about 250 companies</a:t>
          </a:r>
          <a:endParaRPr lang="en-US"/>
        </a:p>
      </dgm:t>
    </dgm:pt>
    <dgm:pt modelId="{A3E8A4AE-22A9-4AE1-9AC5-703B0B77D32F}" type="parTrans" cxnId="{6F54A08F-4384-421D-9738-1212CB432C93}">
      <dgm:prSet/>
      <dgm:spPr/>
      <dgm:t>
        <a:bodyPr/>
        <a:lstStyle/>
        <a:p>
          <a:endParaRPr lang="en-US"/>
        </a:p>
      </dgm:t>
    </dgm:pt>
    <dgm:pt modelId="{76CED63A-6E34-4C97-AC68-228E21763074}" type="sibTrans" cxnId="{6F54A08F-4384-421D-9738-1212CB432C93}">
      <dgm:prSet/>
      <dgm:spPr/>
      <dgm:t>
        <a:bodyPr/>
        <a:lstStyle/>
        <a:p>
          <a:endParaRPr lang="en-US"/>
        </a:p>
      </dgm:t>
    </dgm:pt>
    <dgm:pt modelId="{9B5BC5EE-473F-44B5-AF11-0A3FE3E1CD1B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The data set includes the following risk factors:</a:t>
          </a:r>
          <a:endParaRPr lang="en-US" dirty="0"/>
        </a:p>
      </dgm:t>
    </dgm:pt>
    <dgm:pt modelId="{CE1FE913-84C2-4210-8082-CCAF78C77D2C}" type="parTrans" cxnId="{4C444DBD-E4A7-4058-95A8-1B362F225F07}">
      <dgm:prSet/>
      <dgm:spPr/>
      <dgm:t>
        <a:bodyPr/>
        <a:lstStyle/>
        <a:p>
          <a:endParaRPr lang="en-US"/>
        </a:p>
      </dgm:t>
    </dgm:pt>
    <dgm:pt modelId="{A05340A1-9A4E-43B0-B02C-E37F64E6CE7F}" type="sibTrans" cxnId="{4C444DBD-E4A7-4058-95A8-1B362F225F07}">
      <dgm:prSet/>
      <dgm:spPr/>
      <dgm:t>
        <a:bodyPr/>
        <a:lstStyle/>
        <a:p>
          <a:endParaRPr lang="en-US"/>
        </a:p>
      </dgm:t>
    </dgm:pt>
    <dgm:pt modelId="{E0F81A91-48A9-4C1D-A91B-56FC8352C424}">
      <dgm:prSet/>
      <dgm:spPr/>
      <dgm:t>
        <a:bodyPr/>
        <a:lstStyle/>
        <a:p>
          <a:r>
            <a:rPr lang="en-IN" b="1" dirty="0">
              <a:latin typeface="Arial" panose="020B0604020202020204" pitchFamily="34" charset="0"/>
              <a:cs typeface="Arial" panose="020B0604020202020204" pitchFamily="34" charset="0"/>
            </a:rPr>
            <a:t>Industrial risk:          0 =low risk,   0.5=medium risk,   1=high risk.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3189DE-4781-461D-B3EC-0EA7AF0FB5FF}" type="parTrans" cxnId="{A45CEE07-009F-45AB-9FF1-2B3BAA8787B5}">
      <dgm:prSet/>
      <dgm:spPr/>
      <dgm:t>
        <a:bodyPr/>
        <a:lstStyle/>
        <a:p>
          <a:endParaRPr lang="en-US"/>
        </a:p>
      </dgm:t>
    </dgm:pt>
    <dgm:pt modelId="{C8E2ED60-6567-4122-8C65-87B6F75B80BB}" type="sibTrans" cxnId="{A45CEE07-009F-45AB-9FF1-2B3BAA8787B5}">
      <dgm:prSet/>
      <dgm:spPr/>
      <dgm:t>
        <a:bodyPr/>
        <a:lstStyle/>
        <a:p>
          <a:endParaRPr lang="en-US"/>
        </a:p>
      </dgm:t>
    </dgm:pt>
    <dgm:pt modelId="{BF7E69EB-52E2-4922-90C5-A7421A71D211}">
      <dgm:prSet/>
      <dgm:spPr/>
      <dgm:t>
        <a:bodyPr/>
        <a:lstStyle/>
        <a:p>
          <a:r>
            <a:rPr lang="en-IN" b="1" dirty="0">
              <a:latin typeface="Arial" panose="020B0604020202020204" pitchFamily="34" charset="0"/>
              <a:cs typeface="Arial" panose="020B0604020202020204" pitchFamily="34" charset="0"/>
            </a:rPr>
            <a:t>Management risk:    0=low risk,   0.5=medium risk,   1=high risk.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D43A221-1ADE-4523-B6DA-AECB06FA60FE}" type="parTrans" cxnId="{3BC9E1EB-8F7B-436E-8C74-E1B04EF42192}">
      <dgm:prSet/>
      <dgm:spPr/>
      <dgm:t>
        <a:bodyPr/>
        <a:lstStyle/>
        <a:p>
          <a:endParaRPr lang="en-US"/>
        </a:p>
      </dgm:t>
    </dgm:pt>
    <dgm:pt modelId="{D9A6604F-9DE8-473E-A226-1DC79318D692}" type="sibTrans" cxnId="{3BC9E1EB-8F7B-436E-8C74-E1B04EF42192}">
      <dgm:prSet/>
      <dgm:spPr/>
      <dgm:t>
        <a:bodyPr/>
        <a:lstStyle/>
        <a:p>
          <a:endParaRPr lang="en-US"/>
        </a:p>
      </dgm:t>
    </dgm:pt>
    <dgm:pt modelId="{D57390C7-DF1F-4082-B215-BCC2C904470A}">
      <dgm:prSet/>
      <dgm:spPr/>
      <dgm:t>
        <a:bodyPr/>
        <a:lstStyle/>
        <a:p>
          <a:r>
            <a:rPr lang="en-IN" b="1" dirty="0">
              <a:latin typeface="Arial" panose="020B0604020202020204" pitchFamily="34" charset="0"/>
              <a:cs typeface="Arial" panose="020B0604020202020204" pitchFamily="34" charset="0"/>
            </a:rPr>
            <a:t>financial flexibility:  0=low flexibility,   0.5=medium flexibility,   1=high flexibility.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A5E4BB-62F1-4A88-BA15-12A5D96BB2C5}" type="parTrans" cxnId="{4F6135F6-B095-47C2-AFFE-7E31CFCEC585}">
      <dgm:prSet/>
      <dgm:spPr/>
      <dgm:t>
        <a:bodyPr/>
        <a:lstStyle/>
        <a:p>
          <a:endParaRPr lang="en-US"/>
        </a:p>
      </dgm:t>
    </dgm:pt>
    <dgm:pt modelId="{357E880F-D9E0-45FE-B3F9-98808D8E4326}" type="sibTrans" cxnId="{4F6135F6-B095-47C2-AFFE-7E31CFCEC585}">
      <dgm:prSet/>
      <dgm:spPr/>
      <dgm:t>
        <a:bodyPr/>
        <a:lstStyle/>
        <a:p>
          <a:endParaRPr lang="en-US"/>
        </a:p>
      </dgm:t>
    </dgm:pt>
    <dgm:pt modelId="{879C1A12-7251-4EB6-9086-73B6115B6619}">
      <dgm:prSet/>
      <dgm:spPr/>
      <dgm:t>
        <a:bodyPr/>
        <a:lstStyle/>
        <a:p>
          <a:r>
            <a:rPr lang="en-IN" b="1" dirty="0">
              <a:latin typeface="Arial" panose="020B0604020202020204" pitchFamily="34" charset="0"/>
              <a:cs typeface="Arial" panose="020B0604020202020204" pitchFamily="34" charset="0"/>
            </a:rPr>
            <a:t>credibility:                0=low credibility, 0.5=medium credibility, 1=high credibility.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1EA08B-D37B-45D7-A026-5EE14D9FD3B1}" type="parTrans" cxnId="{26771A4F-1A0F-4063-9D7C-4952AF61F181}">
      <dgm:prSet/>
      <dgm:spPr/>
      <dgm:t>
        <a:bodyPr/>
        <a:lstStyle/>
        <a:p>
          <a:endParaRPr lang="en-US"/>
        </a:p>
      </dgm:t>
    </dgm:pt>
    <dgm:pt modelId="{D160ADCB-C409-40B1-A169-479C7FDE6CD7}" type="sibTrans" cxnId="{26771A4F-1A0F-4063-9D7C-4952AF61F181}">
      <dgm:prSet/>
      <dgm:spPr/>
      <dgm:t>
        <a:bodyPr/>
        <a:lstStyle/>
        <a:p>
          <a:endParaRPr lang="en-US"/>
        </a:p>
      </dgm:t>
    </dgm:pt>
    <dgm:pt modelId="{FFB8F064-5ACF-4D80-BCD7-112C1C2F74A1}">
      <dgm:prSet/>
      <dgm:spPr/>
      <dgm:t>
        <a:bodyPr/>
        <a:lstStyle/>
        <a:p>
          <a:r>
            <a:rPr lang="en-IN" b="1" dirty="0">
              <a:latin typeface="Arial" panose="020B0604020202020204" pitchFamily="34" charset="0"/>
              <a:cs typeface="Arial" panose="020B0604020202020204" pitchFamily="34" charset="0"/>
            </a:rPr>
            <a:t>competitiveness:     0=low competitiveness, 0.5=medium competitiveness, 1=high competitiveness.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0A1FFD-0554-46EC-85CF-6359FCAC8DEF}" type="parTrans" cxnId="{EB43CD48-BBC1-4D1C-B622-E5B30C8C1DEB}">
      <dgm:prSet/>
      <dgm:spPr/>
      <dgm:t>
        <a:bodyPr/>
        <a:lstStyle/>
        <a:p>
          <a:endParaRPr lang="en-US"/>
        </a:p>
      </dgm:t>
    </dgm:pt>
    <dgm:pt modelId="{F053F25C-D410-47B4-B131-B0D2DF6F4937}" type="sibTrans" cxnId="{EB43CD48-BBC1-4D1C-B622-E5B30C8C1DEB}">
      <dgm:prSet/>
      <dgm:spPr/>
      <dgm:t>
        <a:bodyPr/>
        <a:lstStyle/>
        <a:p>
          <a:endParaRPr lang="en-US"/>
        </a:p>
      </dgm:t>
    </dgm:pt>
    <dgm:pt modelId="{484B4436-D6DE-4E86-9B94-F00E6141169D}">
      <dgm:prSet/>
      <dgm:spPr/>
      <dgm:t>
        <a:bodyPr/>
        <a:lstStyle/>
        <a:p>
          <a:r>
            <a:rPr lang="en-IN" b="1" dirty="0">
              <a:latin typeface="Arial" panose="020B0604020202020204" pitchFamily="34" charset="0"/>
              <a:cs typeface="Arial" panose="020B0604020202020204" pitchFamily="34" charset="0"/>
            </a:rPr>
            <a:t>Operating risk:         0=low risk, 0.5=medium risk, 1=high risk.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4191207-6251-45C9-B701-EE35F61AC94F}" type="parTrans" cxnId="{A3FF05F2-5045-4A73-91D6-A114C16D22D6}">
      <dgm:prSet/>
      <dgm:spPr/>
      <dgm:t>
        <a:bodyPr/>
        <a:lstStyle/>
        <a:p>
          <a:endParaRPr lang="en-US"/>
        </a:p>
      </dgm:t>
    </dgm:pt>
    <dgm:pt modelId="{F07DF770-5DA8-4087-8178-B8E57673E560}" type="sibTrans" cxnId="{A3FF05F2-5045-4A73-91D6-A114C16D22D6}">
      <dgm:prSet/>
      <dgm:spPr/>
      <dgm:t>
        <a:bodyPr/>
        <a:lstStyle/>
        <a:p>
          <a:endParaRPr lang="en-US"/>
        </a:p>
      </dgm:t>
    </dgm:pt>
    <dgm:pt modelId="{2AAF45E8-991D-4A9E-94BF-D1FCD5D9FC8A}">
      <dgm:prSet/>
      <dgm:spPr/>
      <dgm:t>
        <a:bodyPr/>
        <a:lstStyle/>
        <a:p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6EDF45-47C4-4987-A2C4-C4AD638248D5}" type="parTrans" cxnId="{A923FF0B-8FB4-4435-B3E4-7CE1DF3D5E4E}">
      <dgm:prSet/>
      <dgm:spPr/>
      <dgm:t>
        <a:bodyPr/>
        <a:lstStyle/>
        <a:p>
          <a:endParaRPr lang="en-IN"/>
        </a:p>
      </dgm:t>
    </dgm:pt>
    <dgm:pt modelId="{512F09F9-261F-46A6-AB17-DEE9FA542166}" type="sibTrans" cxnId="{A923FF0B-8FB4-4435-B3E4-7CE1DF3D5E4E}">
      <dgm:prSet/>
      <dgm:spPr/>
      <dgm:t>
        <a:bodyPr/>
        <a:lstStyle/>
        <a:p>
          <a:endParaRPr lang="en-IN"/>
        </a:p>
      </dgm:t>
    </dgm:pt>
    <dgm:pt modelId="{1F299E19-307D-0C4F-AA3C-F338DB6C51C3}" type="pres">
      <dgm:prSet presAssocID="{00F10D69-7C6D-4C2F-925D-1CEB72BBF807}" presName="linear" presStyleCnt="0">
        <dgm:presLayoutVars>
          <dgm:animLvl val="lvl"/>
          <dgm:resizeHandles val="exact"/>
        </dgm:presLayoutVars>
      </dgm:prSet>
      <dgm:spPr/>
    </dgm:pt>
    <dgm:pt modelId="{CA32212B-67A0-FC40-92E8-CD0BE0630FBE}" type="pres">
      <dgm:prSet presAssocID="{EFCEDFC8-2EA5-4162-AF16-00A95539316C}" presName="parentText" presStyleLbl="node1" presStyleIdx="0" presStyleCnt="4" custLinFactNeighborY="-69425">
        <dgm:presLayoutVars>
          <dgm:chMax val="0"/>
          <dgm:bulletEnabled val="1"/>
        </dgm:presLayoutVars>
      </dgm:prSet>
      <dgm:spPr/>
    </dgm:pt>
    <dgm:pt modelId="{D2F59B88-107A-BA46-AA7A-37E781CDE92A}" type="pres">
      <dgm:prSet presAssocID="{851C55C5-BBE0-4195-9490-B756146E7E0B}" presName="spacer" presStyleCnt="0"/>
      <dgm:spPr/>
    </dgm:pt>
    <dgm:pt modelId="{AD16548C-807C-5C4E-98A7-3813B2C7F7D4}" type="pres">
      <dgm:prSet presAssocID="{1652FEE1-DE2D-4C53-BD00-ECD693BB7BC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7318BC-17F8-3143-9D1E-2AFC1BBEEB64}" type="pres">
      <dgm:prSet presAssocID="{B396F302-3382-4A45-B36B-6E765B317EB8}" presName="spacer" presStyleCnt="0"/>
      <dgm:spPr/>
    </dgm:pt>
    <dgm:pt modelId="{737172C8-1DE9-3B44-93D9-D5FBF55C624E}" type="pres">
      <dgm:prSet presAssocID="{EEC12C36-A05C-49AF-9EB2-D4C2670B313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70459AB-F68B-5D49-A7AC-55F0F99D2B04}" type="pres">
      <dgm:prSet presAssocID="{76CED63A-6E34-4C97-AC68-228E21763074}" presName="spacer" presStyleCnt="0"/>
      <dgm:spPr/>
    </dgm:pt>
    <dgm:pt modelId="{55AAD3F3-0CAD-FD4A-A5C4-AE2C93206556}" type="pres">
      <dgm:prSet presAssocID="{9B5BC5EE-473F-44B5-AF11-0A3FE3E1CD1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50C8D80-32D5-714A-98B9-2C2BA02BB86F}" type="pres">
      <dgm:prSet presAssocID="{9B5BC5EE-473F-44B5-AF11-0A3FE3E1CD1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45CEE07-009F-45AB-9FF1-2B3BAA8787B5}" srcId="{9B5BC5EE-473F-44B5-AF11-0A3FE3E1CD1B}" destId="{E0F81A91-48A9-4C1D-A91B-56FC8352C424}" srcOrd="1" destOrd="0" parTransId="{153189DE-4781-461D-B3EC-0EA7AF0FB5FF}" sibTransId="{C8E2ED60-6567-4122-8C65-87B6F75B80BB}"/>
    <dgm:cxn modelId="{A923FF0B-8FB4-4435-B3E4-7CE1DF3D5E4E}" srcId="{9B5BC5EE-473F-44B5-AF11-0A3FE3E1CD1B}" destId="{2AAF45E8-991D-4A9E-94BF-D1FCD5D9FC8A}" srcOrd="0" destOrd="0" parTransId="{FC6EDF45-47C4-4987-A2C4-C4AD638248D5}" sibTransId="{512F09F9-261F-46A6-AB17-DEE9FA542166}"/>
    <dgm:cxn modelId="{2162FF0C-4AF2-48B9-BB06-0D13469FAF2F}" type="presOf" srcId="{2AAF45E8-991D-4A9E-94BF-D1FCD5D9FC8A}" destId="{B50C8D80-32D5-714A-98B9-2C2BA02BB86F}" srcOrd="0" destOrd="0" presId="urn:microsoft.com/office/officeart/2005/8/layout/vList2"/>
    <dgm:cxn modelId="{AECD4A11-0F5A-F643-AD2F-10895D482624}" type="presOf" srcId="{879C1A12-7251-4EB6-9086-73B6115B6619}" destId="{B50C8D80-32D5-714A-98B9-2C2BA02BB86F}" srcOrd="0" destOrd="4" presId="urn:microsoft.com/office/officeart/2005/8/layout/vList2"/>
    <dgm:cxn modelId="{9369F911-CA41-41A4-B3AF-3CB0897479CE}" srcId="{00F10D69-7C6D-4C2F-925D-1CEB72BBF807}" destId="{EFCEDFC8-2EA5-4162-AF16-00A95539316C}" srcOrd="0" destOrd="0" parTransId="{56D918CF-1271-4C30-AEC3-46B4C209DB85}" sibTransId="{851C55C5-BBE0-4195-9490-B756146E7E0B}"/>
    <dgm:cxn modelId="{988D151C-8002-C646-AB51-AC184A55E428}" type="presOf" srcId="{00F10D69-7C6D-4C2F-925D-1CEB72BBF807}" destId="{1F299E19-307D-0C4F-AA3C-F338DB6C51C3}" srcOrd="0" destOrd="0" presId="urn:microsoft.com/office/officeart/2005/8/layout/vList2"/>
    <dgm:cxn modelId="{34346432-04DD-E041-AFBE-15A7D6DDA970}" type="presOf" srcId="{1652FEE1-DE2D-4C53-BD00-ECD693BB7BCF}" destId="{AD16548C-807C-5C4E-98A7-3813B2C7F7D4}" srcOrd="0" destOrd="0" presId="urn:microsoft.com/office/officeart/2005/8/layout/vList2"/>
    <dgm:cxn modelId="{349FBE5D-4AAE-0E49-A593-4D0B40ED4F9C}" type="presOf" srcId="{9B5BC5EE-473F-44B5-AF11-0A3FE3E1CD1B}" destId="{55AAD3F3-0CAD-FD4A-A5C4-AE2C93206556}" srcOrd="0" destOrd="0" presId="urn:microsoft.com/office/officeart/2005/8/layout/vList2"/>
    <dgm:cxn modelId="{45895966-4254-0847-98B4-2FD6E7F94668}" type="presOf" srcId="{EFCEDFC8-2EA5-4162-AF16-00A95539316C}" destId="{CA32212B-67A0-FC40-92E8-CD0BE0630FBE}" srcOrd="0" destOrd="0" presId="urn:microsoft.com/office/officeart/2005/8/layout/vList2"/>
    <dgm:cxn modelId="{C3B93D48-732F-1741-BC2B-7548636333F8}" type="presOf" srcId="{EEC12C36-A05C-49AF-9EB2-D4C2670B3132}" destId="{737172C8-1DE9-3B44-93D9-D5FBF55C624E}" srcOrd="0" destOrd="0" presId="urn:microsoft.com/office/officeart/2005/8/layout/vList2"/>
    <dgm:cxn modelId="{EB43CD48-BBC1-4D1C-B622-E5B30C8C1DEB}" srcId="{9B5BC5EE-473F-44B5-AF11-0A3FE3E1CD1B}" destId="{FFB8F064-5ACF-4D80-BCD7-112C1C2F74A1}" srcOrd="5" destOrd="0" parTransId="{000A1FFD-0554-46EC-85CF-6359FCAC8DEF}" sibTransId="{F053F25C-D410-47B4-B131-B0D2DF6F4937}"/>
    <dgm:cxn modelId="{26771A4F-1A0F-4063-9D7C-4952AF61F181}" srcId="{9B5BC5EE-473F-44B5-AF11-0A3FE3E1CD1B}" destId="{879C1A12-7251-4EB6-9086-73B6115B6619}" srcOrd="4" destOrd="0" parTransId="{7F1EA08B-D37B-45D7-A026-5EE14D9FD3B1}" sibTransId="{D160ADCB-C409-40B1-A169-479C7FDE6CD7}"/>
    <dgm:cxn modelId="{C2EAB170-D8B0-D643-AA27-665DF00B6921}" type="presOf" srcId="{FFB8F064-5ACF-4D80-BCD7-112C1C2F74A1}" destId="{B50C8D80-32D5-714A-98B9-2C2BA02BB86F}" srcOrd="0" destOrd="5" presId="urn:microsoft.com/office/officeart/2005/8/layout/vList2"/>
    <dgm:cxn modelId="{2D7B4179-9605-124F-874B-79D531D17391}" type="presOf" srcId="{D57390C7-DF1F-4082-B215-BCC2C904470A}" destId="{B50C8D80-32D5-714A-98B9-2C2BA02BB86F}" srcOrd="0" destOrd="3" presId="urn:microsoft.com/office/officeart/2005/8/layout/vList2"/>
    <dgm:cxn modelId="{2B74065A-F501-604B-86B4-F73A8F4EC8FC}" type="presOf" srcId="{BF7E69EB-52E2-4922-90C5-A7421A71D211}" destId="{B50C8D80-32D5-714A-98B9-2C2BA02BB86F}" srcOrd="0" destOrd="2" presId="urn:microsoft.com/office/officeart/2005/8/layout/vList2"/>
    <dgm:cxn modelId="{6F54A08F-4384-421D-9738-1212CB432C93}" srcId="{00F10D69-7C6D-4C2F-925D-1CEB72BBF807}" destId="{EEC12C36-A05C-49AF-9EB2-D4C2670B3132}" srcOrd="2" destOrd="0" parTransId="{A3E8A4AE-22A9-4AE1-9AC5-703B0B77D32F}" sibTransId="{76CED63A-6E34-4C97-AC68-228E21763074}"/>
    <dgm:cxn modelId="{E04F3697-AD23-46AA-BF36-57C84F526A6A}" srcId="{00F10D69-7C6D-4C2F-925D-1CEB72BBF807}" destId="{1652FEE1-DE2D-4C53-BD00-ECD693BB7BCF}" srcOrd="1" destOrd="0" parTransId="{4EA7067F-AFFA-43C9-AB3A-7F0E954A8F04}" sibTransId="{B396F302-3382-4A45-B36B-6E765B317EB8}"/>
    <dgm:cxn modelId="{4C444DBD-E4A7-4058-95A8-1B362F225F07}" srcId="{00F10D69-7C6D-4C2F-925D-1CEB72BBF807}" destId="{9B5BC5EE-473F-44B5-AF11-0A3FE3E1CD1B}" srcOrd="3" destOrd="0" parTransId="{CE1FE913-84C2-4210-8082-CCAF78C77D2C}" sibTransId="{A05340A1-9A4E-43B0-B02C-E37F64E6CE7F}"/>
    <dgm:cxn modelId="{C7340EE0-B2BB-4A4A-8F9B-E1946374D09F}" type="presOf" srcId="{484B4436-D6DE-4E86-9B94-F00E6141169D}" destId="{B50C8D80-32D5-714A-98B9-2C2BA02BB86F}" srcOrd="0" destOrd="6" presId="urn:microsoft.com/office/officeart/2005/8/layout/vList2"/>
    <dgm:cxn modelId="{3BC9E1EB-8F7B-436E-8C74-E1B04EF42192}" srcId="{9B5BC5EE-473F-44B5-AF11-0A3FE3E1CD1B}" destId="{BF7E69EB-52E2-4922-90C5-A7421A71D211}" srcOrd="2" destOrd="0" parTransId="{CD43A221-1ADE-4523-B6DA-AECB06FA60FE}" sibTransId="{D9A6604F-9DE8-473E-A226-1DC79318D692}"/>
    <dgm:cxn modelId="{A3FF05F2-5045-4A73-91D6-A114C16D22D6}" srcId="{9B5BC5EE-473F-44B5-AF11-0A3FE3E1CD1B}" destId="{484B4436-D6DE-4E86-9B94-F00E6141169D}" srcOrd="6" destOrd="0" parTransId="{44191207-6251-45C9-B701-EE35F61AC94F}" sibTransId="{F07DF770-5DA8-4087-8178-B8E57673E560}"/>
    <dgm:cxn modelId="{262EB7F3-C4C4-DF49-966C-C6D2ADE81ABC}" type="presOf" srcId="{E0F81A91-48A9-4C1D-A91B-56FC8352C424}" destId="{B50C8D80-32D5-714A-98B9-2C2BA02BB86F}" srcOrd="0" destOrd="1" presId="urn:microsoft.com/office/officeart/2005/8/layout/vList2"/>
    <dgm:cxn modelId="{4F6135F6-B095-47C2-AFFE-7E31CFCEC585}" srcId="{9B5BC5EE-473F-44B5-AF11-0A3FE3E1CD1B}" destId="{D57390C7-DF1F-4082-B215-BCC2C904470A}" srcOrd="3" destOrd="0" parTransId="{64A5E4BB-62F1-4A88-BA15-12A5D96BB2C5}" sibTransId="{357E880F-D9E0-45FE-B3F9-98808D8E4326}"/>
    <dgm:cxn modelId="{475764DB-80D9-4843-AD5C-E4D3289298CA}" type="presParOf" srcId="{1F299E19-307D-0C4F-AA3C-F338DB6C51C3}" destId="{CA32212B-67A0-FC40-92E8-CD0BE0630FBE}" srcOrd="0" destOrd="0" presId="urn:microsoft.com/office/officeart/2005/8/layout/vList2"/>
    <dgm:cxn modelId="{144D7AB3-83F8-ED43-8FE6-B39E0C7EEF05}" type="presParOf" srcId="{1F299E19-307D-0C4F-AA3C-F338DB6C51C3}" destId="{D2F59B88-107A-BA46-AA7A-37E781CDE92A}" srcOrd="1" destOrd="0" presId="urn:microsoft.com/office/officeart/2005/8/layout/vList2"/>
    <dgm:cxn modelId="{6020E422-F4F4-AD48-8176-DD7BB68F1640}" type="presParOf" srcId="{1F299E19-307D-0C4F-AA3C-F338DB6C51C3}" destId="{AD16548C-807C-5C4E-98A7-3813B2C7F7D4}" srcOrd="2" destOrd="0" presId="urn:microsoft.com/office/officeart/2005/8/layout/vList2"/>
    <dgm:cxn modelId="{1E775BED-B986-6846-9AC3-02098EA72F8C}" type="presParOf" srcId="{1F299E19-307D-0C4F-AA3C-F338DB6C51C3}" destId="{567318BC-17F8-3143-9D1E-2AFC1BBEEB64}" srcOrd="3" destOrd="0" presId="urn:microsoft.com/office/officeart/2005/8/layout/vList2"/>
    <dgm:cxn modelId="{8AB1F1A3-3EAC-6446-873D-CC1CD312637B}" type="presParOf" srcId="{1F299E19-307D-0C4F-AA3C-F338DB6C51C3}" destId="{737172C8-1DE9-3B44-93D9-D5FBF55C624E}" srcOrd="4" destOrd="0" presId="urn:microsoft.com/office/officeart/2005/8/layout/vList2"/>
    <dgm:cxn modelId="{FF710427-FF2C-1143-A431-2DCB3DEBF865}" type="presParOf" srcId="{1F299E19-307D-0C4F-AA3C-F338DB6C51C3}" destId="{D70459AB-F68B-5D49-A7AC-55F0F99D2B04}" srcOrd="5" destOrd="0" presId="urn:microsoft.com/office/officeart/2005/8/layout/vList2"/>
    <dgm:cxn modelId="{7F4CE52A-A34B-0E42-B8C4-8BEF26DE355E}" type="presParOf" srcId="{1F299E19-307D-0C4F-AA3C-F338DB6C51C3}" destId="{55AAD3F3-0CAD-FD4A-A5C4-AE2C93206556}" srcOrd="6" destOrd="0" presId="urn:microsoft.com/office/officeart/2005/8/layout/vList2"/>
    <dgm:cxn modelId="{36DCA525-563A-6841-9CF5-48772A744CA1}" type="presParOf" srcId="{1F299E19-307D-0C4F-AA3C-F338DB6C51C3}" destId="{B50C8D80-32D5-714A-98B9-2C2BA02BB86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2212B-67A0-FC40-92E8-CD0BE0630FBE}">
      <dsp:nvSpPr>
        <dsp:cNvPr id="0" name=""/>
        <dsp:cNvSpPr/>
      </dsp:nvSpPr>
      <dsp:spPr>
        <a:xfrm>
          <a:off x="0" y="0"/>
          <a:ext cx="11029950" cy="798525"/>
        </a:xfrm>
        <a:prstGeom prst="roundRect">
          <a:avLst/>
        </a:prstGeom>
        <a:solidFill>
          <a:schemeClr val="accent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u="sng" kern="1200" dirty="0">
              <a:solidFill>
                <a:schemeClr val="tx1"/>
              </a:solidFill>
            </a:rPr>
            <a:t>Project Objective: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38981" y="38981"/>
        <a:ext cx="10951988" cy="720563"/>
      </dsp:txXfrm>
    </dsp:sp>
    <dsp:sp modelId="{AD16548C-807C-5C4E-98A7-3813B2C7F7D4}">
      <dsp:nvSpPr>
        <dsp:cNvPr id="0" name=""/>
        <dsp:cNvSpPr/>
      </dsp:nvSpPr>
      <dsp:spPr>
        <a:xfrm>
          <a:off x="0" y="893377"/>
          <a:ext cx="11029950" cy="798525"/>
        </a:xfrm>
        <a:prstGeom prst="roundRect">
          <a:avLst/>
        </a:prstGeom>
        <a:solidFill>
          <a:schemeClr val="accent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The objective of this project is to develop a predictive classification model that assesses the probability of a business going bankrupt based on six key features. </a:t>
          </a:r>
          <a:endParaRPr lang="en-US" sz="2000" kern="1200" dirty="0"/>
        </a:p>
      </dsp:txBody>
      <dsp:txXfrm>
        <a:off x="38981" y="932358"/>
        <a:ext cx="10951988" cy="720563"/>
      </dsp:txXfrm>
    </dsp:sp>
    <dsp:sp modelId="{737172C8-1DE9-3B44-93D9-D5FBF55C624E}">
      <dsp:nvSpPr>
        <dsp:cNvPr id="0" name=""/>
        <dsp:cNvSpPr/>
      </dsp:nvSpPr>
      <dsp:spPr>
        <a:xfrm>
          <a:off x="0" y="1749502"/>
          <a:ext cx="11029950" cy="798525"/>
        </a:xfrm>
        <a:prstGeom prst="roundRect">
          <a:avLst/>
        </a:prstGeom>
        <a:solidFill>
          <a:schemeClr val="accent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The data file contains 7 features about 250 companies</a:t>
          </a:r>
          <a:endParaRPr lang="en-US" sz="2000" kern="1200"/>
        </a:p>
      </dsp:txBody>
      <dsp:txXfrm>
        <a:off x="38981" y="1788483"/>
        <a:ext cx="10951988" cy="720563"/>
      </dsp:txXfrm>
    </dsp:sp>
    <dsp:sp modelId="{55AAD3F3-0CAD-FD4A-A5C4-AE2C93206556}">
      <dsp:nvSpPr>
        <dsp:cNvPr id="0" name=""/>
        <dsp:cNvSpPr/>
      </dsp:nvSpPr>
      <dsp:spPr>
        <a:xfrm>
          <a:off x="0" y="2605627"/>
          <a:ext cx="11029950" cy="798525"/>
        </a:xfrm>
        <a:prstGeom prst="roundRect">
          <a:avLst/>
        </a:prstGeom>
        <a:solidFill>
          <a:schemeClr val="accent2">
            <a:lumMod val="75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The data set includes the following risk factors:</a:t>
          </a:r>
          <a:endParaRPr lang="en-US" sz="2000" kern="1200" dirty="0"/>
        </a:p>
      </dsp:txBody>
      <dsp:txXfrm>
        <a:off x="38981" y="2644608"/>
        <a:ext cx="10951988" cy="720563"/>
      </dsp:txXfrm>
    </dsp:sp>
    <dsp:sp modelId="{B50C8D80-32D5-714A-98B9-2C2BA02BB86F}">
      <dsp:nvSpPr>
        <dsp:cNvPr id="0" name=""/>
        <dsp:cNvSpPr/>
      </dsp:nvSpPr>
      <dsp:spPr>
        <a:xfrm>
          <a:off x="0" y="3404152"/>
          <a:ext cx="11029950" cy="182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1" kern="1200" dirty="0">
              <a:latin typeface="Arial" panose="020B0604020202020204" pitchFamily="34" charset="0"/>
              <a:cs typeface="Arial" panose="020B0604020202020204" pitchFamily="34" charset="0"/>
            </a:rPr>
            <a:t>Industrial risk:          0 =low risk,   0.5=medium risk,   1=high risk.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1" kern="1200" dirty="0">
              <a:latin typeface="Arial" panose="020B0604020202020204" pitchFamily="34" charset="0"/>
              <a:cs typeface="Arial" panose="020B0604020202020204" pitchFamily="34" charset="0"/>
            </a:rPr>
            <a:t>Management risk:    0=low risk,   0.5=medium risk,   1=high risk.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1" kern="1200" dirty="0">
              <a:latin typeface="Arial" panose="020B0604020202020204" pitchFamily="34" charset="0"/>
              <a:cs typeface="Arial" panose="020B0604020202020204" pitchFamily="34" charset="0"/>
            </a:rPr>
            <a:t>financial flexibility:  0=low flexibility,   0.5=medium flexibility,   1=high flexibility.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1" kern="1200" dirty="0">
              <a:latin typeface="Arial" panose="020B0604020202020204" pitchFamily="34" charset="0"/>
              <a:cs typeface="Arial" panose="020B0604020202020204" pitchFamily="34" charset="0"/>
            </a:rPr>
            <a:t>credibility:                0=low credibility, 0.5=medium credibility, 1=high credibility.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1" kern="1200" dirty="0">
              <a:latin typeface="Arial" panose="020B0604020202020204" pitchFamily="34" charset="0"/>
              <a:cs typeface="Arial" panose="020B0604020202020204" pitchFamily="34" charset="0"/>
            </a:rPr>
            <a:t>competitiveness:     0=low competitiveness, 0.5=medium competitiveness, 1=high competitiveness.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b="1" kern="1200" dirty="0">
              <a:latin typeface="Arial" panose="020B0604020202020204" pitchFamily="34" charset="0"/>
              <a:cs typeface="Arial" panose="020B0604020202020204" pitchFamily="34" charset="0"/>
            </a:rPr>
            <a:t>Operating risk:         0=low risk, 0.5=medium risk, 1=high risk.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404152"/>
        <a:ext cx="11029950" cy="1821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B1E69-4B44-4FC3-A0D3-18BC96C22E46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5C4D7-88A0-44C9-8C75-A0E4B0BF7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621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28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9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1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2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37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3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4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3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25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0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55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6" r:id="rId6"/>
    <p:sldLayoutId id="2147483741" r:id="rId7"/>
    <p:sldLayoutId id="2147483742" r:id="rId8"/>
    <p:sldLayoutId id="2147483743" r:id="rId9"/>
    <p:sldLayoutId id="2147483745" r:id="rId10"/>
    <p:sldLayoutId id="2147483744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5AD6D-862F-59A0-FCFE-33697FE35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3606" y="1686522"/>
            <a:ext cx="4597758" cy="11887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BaNKRUPTCY Prediction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GROUP -2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P - 345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45C9E-FE74-8167-981E-BCCAEFE9BD82}"/>
              </a:ext>
            </a:extLst>
          </p:cNvPr>
          <p:cNvSpPr txBox="1"/>
          <p:nvPr/>
        </p:nvSpPr>
        <p:spPr>
          <a:xfrm>
            <a:off x="6873606" y="2340864"/>
            <a:ext cx="4597758" cy="3793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3A0439-9D60-3DF0-7B2B-37E403ABF420}"/>
              </a:ext>
            </a:extLst>
          </p:cNvPr>
          <p:cNvSpPr txBox="1"/>
          <p:nvPr/>
        </p:nvSpPr>
        <p:spPr>
          <a:xfrm>
            <a:off x="6873606" y="4151779"/>
            <a:ext cx="25459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Presented By:</a:t>
            </a:r>
          </a:p>
          <a:p>
            <a:endParaRPr lang="en-IN" dirty="0"/>
          </a:p>
          <a:p>
            <a:r>
              <a:rPr lang="en-IN" dirty="0"/>
              <a:t>Anup Prasad</a:t>
            </a:r>
          </a:p>
          <a:p>
            <a:r>
              <a:rPr lang="en-IN" dirty="0"/>
              <a:t>Akash Sultane</a:t>
            </a:r>
          </a:p>
          <a:p>
            <a:r>
              <a:rPr lang="en-IN" dirty="0"/>
              <a:t>Gaurish Bhalkede</a:t>
            </a:r>
          </a:p>
          <a:p>
            <a:r>
              <a:rPr lang="en-IN" dirty="0"/>
              <a:t>Manish Chaudhari</a:t>
            </a:r>
          </a:p>
          <a:p>
            <a:r>
              <a:rPr lang="en-IN" dirty="0"/>
              <a:t>Vaishak Harshan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E3C1F9-3461-2A34-BAAE-A3075758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77" y="453643"/>
            <a:ext cx="6297353" cy="62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93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F95EC-9B41-9586-E3B7-AB582799FA6C}"/>
              </a:ext>
            </a:extLst>
          </p:cNvPr>
          <p:cNvSpPr txBox="1"/>
          <p:nvPr/>
        </p:nvSpPr>
        <p:spPr>
          <a:xfrm>
            <a:off x="3237179" y="3429000"/>
            <a:ext cx="8464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 panose="020B0502020104020203"/>
                <a:ea typeface="+mn-ea"/>
                <a:cs typeface="+mn-cs"/>
              </a:rPr>
              <a:t>DATA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7B8A0-DE1E-988D-8A84-7ED7399F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35" y="2541890"/>
            <a:ext cx="5164082" cy="24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1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23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6AB29-73BE-BBBA-F6D6-09B563A45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954011"/>
            <a:ext cx="9363674" cy="544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3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E36FF-0F68-170F-3676-DB1786E2A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1175658"/>
            <a:ext cx="10307386" cy="5682342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190CB60E-0AC1-684E-F718-D086DEF2A755}"/>
              </a:ext>
            </a:extLst>
          </p:cNvPr>
          <p:cNvSpPr txBox="1"/>
          <p:nvPr/>
        </p:nvSpPr>
        <p:spPr>
          <a:xfrm>
            <a:off x="544286" y="624997"/>
            <a:ext cx="11146971" cy="5615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dirty="0">
                <a:latin typeface="SegoeUIVariable"/>
              </a:rPr>
              <a:t>Final Model</a:t>
            </a:r>
            <a:r>
              <a:rPr lang="en-US" sz="2000" b="0" i="0" dirty="0">
                <a:effectLst/>
                <a:latin typeface="SegoeUIVariable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77550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F95EC-9B41-9586-E3B7-AB582799FA6C}"/>
              </a:ext>
            </a:extLst>
          </p:cNvPr>
          <p:cNvSpPr txBox="1"/>
          <p:nvPr/>
        </p:nvSpPr>
        <p:spPr>
          <a:xfrm>
            <a:off x="3237179" y="3429000"/>
            <a:ext cx="8464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="1" dirty="0">
                <a:solidFill>
                  <a:prstClr val="white"/>
                </a:solidFill>
                <a:latin typeface="Univers" panose="020B0502020104020203"/>
              </a:rPr>
              <a:t>MODEL DEPLOYMENT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 panose="020B05020201040202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7A0AC-797D-83C7-2863-C5970C87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35" y="1943004"/>
            <a:ext cx="4206240" cy="369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14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3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A20625-521F-B453-53C8-7FCD37B3A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012" y="414746"/>
            <a:ext cx="11237976" cy="5897880"/>
          </a:xfrm>
        </p:spPr>
      </p:pic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18A7C174-AFD8-09D8-B230-97355B1B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349431"/>
            <a:ext cx="11237976" cy="5897880"/>
          </a:xfrm>
          <a:prstGeom prst="rect">
            <a:avLst/>
          </a:prstGeom>
        </p:spPr>
      </p:pic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2835E83E-1B12-47E4-2D30-140A233146EF}"/>
              </a:ext>
            </a:extLst>
          </p:cNvPr>
          <p:cNvSpPr txBox="1"/>
          <p:nvPr/>
        </p:nvSpPr>
        <p:spPr>
          <a:xfrm>
            <a:off x="8599656" y="361405"/>
            <a:ext cx="3115332" cy="5444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dirty="0">
                <a:latin typeface="SegoeUIVariable"/>
              </a:rPr>
              <a:t>Web Application Design</a:t>
            </a:r>
            <a:endParaRPr lang="en-US" sz="1600" kern="1200" dirty="0"/>
          </a:p>
        </p:txBody>
      </p:sp>
    </p:spTree>
    <p:extLst>
      <p:ext uri="{BB962C8B-B14F-4D97-AF65-F5344CB8AC3E}">
        <p14:creationId xmlns:p14="http://schemas.microsoft.com/office/powerpoint/2010/main" val="120894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800F2-CD5D-9FB8-BF89-234A65A68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826D87-02A9-DC0B-A24C-A449A4E9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EEE0AE-535B-4831-E40C-C1E0AFA42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01BA-323C-C3A6-B7C6-B4FD4C6F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C1F2-2BEE-A145-B65E-C9EA0B485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3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C16BB-3EE4-A2FE-E2FE-E93DD6EE8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CE9D1-66A6-9F96-9BCB-7A152D10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1314345"/>
            <a:ext cx="11174489" cy="505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E12E9-7E59-31EB-430C-461EF136DA93}"/>
              </a:ext>
            </a:extLst>
          </p:cNvPr>
          <p:cNvSpPr txBox="1"/>
          <p:nvPr/>
        </p:nvSpPr>
        <p:spPr>
          <a:xfrm>
            <a:off x="477012" y="722728"/>
            <a:ext cx="382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Web Application:</a:t>
            </a:r>
          </a:p>
        </p:txBody>
      </p:sp>
    </p:spTree>
    <p:extLst>
      <p:ext uri="{BB962C8B-B14F-4D97-AF65-F5344CB8AC3E}">
        <p14:creationId xmlns:p14="http://schemas.microsoft.com/office/powerpoint/2010/main" val="39990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B800F2-CD5D-9FB8-BF89-234A65A68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826D87-02A9-DC0B-A24C-A449A4E9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EEE0AE-535B-4831-E40C-C1E0AFA42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C01BA-323C-C3A6-B7C6-B4FD4C6F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C1F2-2BEE-A145-B65E-C9EA0B485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3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EC16BB-3EE4-A2FE-E2FE-E93DD6EE8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E12E9-7E59-31EB-430C-461EF136DA93}"/>
              </a:ext>
            </a:extLst>
          </p:cNvPr>
          <p:cNvSpPr txBox="1"/>
          <p:nvPr/>
        </p:nvSpPr>
        <p:spPr>
          <a:xfrm>
            <a:off x="477012" y="722728"/>
            <a:ext cx="382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Web Application: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AC9C0-1F7E-CC43-C097-6004C21E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1361997"/>
            <a:ext cx="11107567" cy="501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3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F95EC-9B41-9586-E3B7-AB582799FA6C}"/>
              </a:ext>
            </a:extLst>
          </p:cNvPr>
          <p:cNvSpPr txBox="1"/>
          <p:nvPr/>
        </p:nvSpPr>
        <p:spPr>
          <a:xfrm>
            <a:off x="7495025" y="3075056"/>
            <a:ext cx="4206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="1" dirty="0">
                <a:solidFill>
                  <a:prstClr val="white"/>
                </a:solidFill>
                <a:latin typeface="Univers" panose="020B0502020104020203"/>
              </a:rPr>
              <a:t>THANK YOU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 panose="020B0502020104020203"/>
              <a:ea typeface="+mn-ea"/>
              <a:cs typeface="+mn-cs"/>
            </a:endParaRP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83561D3C-43D7-638D-29BF-4A67B56E1DBA}"/>
              </a:ext>
            </a:extLst>
          </p:cNvPr>
          <p:cNvSpPr txBox="1"/>
          <p:nvPr/>
        </p:nvSpPr>
        <p:spPr>
          <a:xfrm>
            <a:off x="516958" y="2582170"/>
            <a:ext cx="4083670" cy="169365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0" i="0" dirty="0">
                <a:effectLst/>
                <a:latin typeface="SegoeUIVariable"/>
              </a:rPr>
              <a:t>We created an accurate </a:t>
            </a:r>
            <a:r>
              <a:rPr lang="en-US" sz="2000" dirty="0">
                <a:latin typeface="SegoeUIVariable"/>
              </a:rPr>
              <a:t>m</a:t>
            </a:r>
            <a:r>
              <a:rPr lang="en-US" sz="2000" b="0" i="0" dirty="0">
                <a:effectLst/>
                <a:latin typeface="SegoeUIVariable"/>
              </a:rPr>
              <a:t>achine </a:t>
            </a:r>
            <a:r>
              <a:rPr lang="en-US" sz="2000" dirty="0">
                <a:latin typeface="SegoeUIVariable"/>
              </a:rPr>
              <a:t>l</a:t>
            </a:r>
            <a:r>
              <a:rPr lang="en-US" sz="2000" b="0" i="0" dirty="0">
                <a:effectLst/>
                <a:latin typeface="SegoeUIVariable"/>
              </a:rPr>
              <a:t>earning model and deployed it as a web application using streamlit</a:t>
            </a:r>
          </a:p>
        </p:txBody>
      </p:sp>
    </p:spTree>
    <p:extLst>
      <p:ext uri="{BB962C8B-B14F-4D97-AF65-F5344CB8AC3E}">
        <p14:creationId xmlns:p14="http://schemas.microsoft.com/office/powerpoint/2010/main" val="636103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14451C7-51A4-FA31-D6C7-B9FD86200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075782"/>
              </p:ext>
            </p:extLst>
          </p:nvPr>
        </p:nvGraphicFramePr>
        <p:xfrm>
          <a:off x="581025" y="1091497"/>
          <a:ext cx="11029950" cy="5263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518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81A71-5BEE-AB94-0D11-A70BD990C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Procedure Followed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ED5C1-9DE0-60AD-9361-0FF0887CC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33963"/>
            <a:ext cx="6143248" cy="460800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0"/>
              </a:spcAft>
              <a:buNone/>
            </a:pPr>
            <a:r>
              <a:rPr lang="en-US" sz="2000" dirty="0"/>
              <a:t>The delineation of the project's progression may be articulated through the subsequent procedural phases.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 dirty="0"/>
              <a:t>Data Pre-Processing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 dirty="0"/>
              <a:t>Exploratory Data Analysis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 dirty="0"/>
              <a:t>Feature Engineering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 dirty="0"/>
              <a:t>Model Building &amp; Evaluation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 dirty="0"/>
              <a:t>Model Selection</a:t>
            </a:r>
          </a:p>
          <a:p>
            <a:pPr>
              <a:lnSpc>
                <a:spcPct val="110000"/>
              </a:lnSpc>
              <a:spcAft>
                <a:spcPts val="0"/>
              </a:spcAft>
              <a:buFont typeface="Wingdings" pitchFamily="2" charset="2"/>
              <a:buChar char="v"/>
            </a:pPr>
            <a:r>
              <a:rPr lang="en-US" sz="2000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538856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F95EC-9B41-9586-E3B7-AB582799FA6C}"/>
              </a:ext>
            </a:extLst>
          </p:cNvPr>
          <p:cNvSpPr txBox="1"/>
          <p:nvPr/>
        </p:nvSpPr>
        <p:spPr>
          <a:xfrm>
            <a:off x="6096000" y="2896422"/>
            <a:ext cx="4955854" cy="140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4000" dirty="0"/>
              <a:t>DATA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sz="4000" dirty="0"/>
              <a:t>PRE - PROCESSING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1D4E76-345A-C7E0-D743-A8BDAB9F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59" y="2102779"/>
            <a:ext cx="4096954" cy="298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17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1550B6E6-F6D5-BE70-4382-79BE1EA5E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9"/>
          <a:stretch/>
        </p:blipFill>
        <p:spPr>
          <a:xfrm>
            <a:off x="578515" y="2568422"/>
            <a:ext cx="5949570" cy="3681790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1010CF8C-8CB4-5341-1E0F-C890F862E655}"/>
              </a:ext>
            </a:extLst>
          </p:cNvPr>
          <p:cNvSpPr txBox="1"/>
          <p:nvPr/>
        </p:nvSpPr>
        <p:spPr>
          <a:xfrm>
            <a:off x="617495" y="646769"/>
            <a:ext cx="5585999" cy="17939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i="0" dirty="0">
                <a:effectLst/>
                <a:latin typeface="SegoeUIVariable"/>
              </a:rPr>
              <a:t>Data Observations</a:t>
            </a:r>
            <a:r>
              <a:rPr lang="en-US" sz="2000" b="0" i="0" dirty="0">
                <a:effectLst/>
                <a:latin typeface="SegoeUIVariable"/>
              </a:rPr>
              <a:t>:</a:t>
            </a:r>
            <a:endParaRPr lang="en-US" sz="1600" kern="1200" dirty="0"/>
          </a:p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All features are categorical.</a:t>
            </a:r>
            <a:r>
              <a:rPr lang="en-US" sz="1600" dirty="0"/>
              <a:t> </a:t>
            </a:r>
          </a:p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Out of 250 entries, 147 are duplicates.</a:t>
            </a:r>
          </a:p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/>
              <a:t>Class imbalance increased after deleting duplicates.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0454A8-846B-ED26-11E1-0BF6995F2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4184" y="3755313"/>
            <a:ext cx="5045584" cy="2369691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F435AEC-A180-1459-A3BC-F9BFDDE8A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550" y="1181781"/>
            <a:ext cx="2553418" cy="2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17E44FB-ABB3-BF7E-9DCD-CB787671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74" y="1185284"/>
            <a:ext cx="2784292" cy="215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44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BADA7-E235-100C-3A3C-5FA08D11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35" y="1820555"/>
            <a:ext cx="4171178" cy="38909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3F95EC-9B41-9586-E3B7-AB582799FA6C}"/>
              </a:ext>
            </a:extLst>
          </p:cNvPr>
          <p:cNvSpPr txBox="1"/>
          <p:nvPr/>
        </p:nvSpPr>
        <p:spPr>
          <a:xfrm>
            <a:off x="6438346" y="2459504"/>
            <a:ext cx="39421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EXPLORATORY </a:t>
            </a:r>
          </a:p>
          <a:p>
            <a:r>
              <a:rPr lang="en-IN" sz="4000" dirty="0"/>
              <a:t>DATA </a:t>
            </a:r>
          </a:p>
          <a:p>
            <a:r>
              <a:rPr lang="en-IN" sz="4000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50883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B3DEE-1883-B68A-8A65-D02F5AC3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D66BF2-953A-3EB2-D338-36523DC18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EE3587-6EBC-0DD6-679A-74C9CBF7E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1E1278-224A-C4B1-5B62-1D07A96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B1BFD-A100-9BC4-F230-C2F1599CD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5590C2-ADA9-601F-3DE3-AE21E82FE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5F26F30-6DFA-A92B-649A-FCDFAE16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2" y="1054206"/>
            <a:ext cx="10706731" cy="53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56973D90-C7B1-FEA8-0AD5-4164DBA0AE02}"/>
              </a:ext>
            </a:extLst>
          </p:cNvPr>
          <p:cNvSpPr txBox="1"/>
          <p:nvPr/>
        </p:nvSpPr>
        <p:spPr>
          <a:xfrm>
            <a:off x="620007" y="536541"/>
            <a:ext cx="10951988" cy="4692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r>
              <a:rPr lang="en-US" sz="2000" b="1" i="0" dirty="0">
                <a:effectLst/>
                <a:latin typeface="SegoeUIVariable"/>
              </a:rPr>
              <a:t>Relationship between different risk factors and the class (bankruptcy or non-bankruptcy) :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027087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F95EC-9B41-9586-E3B7-AB582799FA6C}"/>
              </a:ext>
            </a:extLst>
          </p:cNvPr>
          <p:cNvSpPr txBox="1"/>
          <p:nvPr/>
        </p:nvSpPr>
        <p:spPr>
          <a:xfrm>
            <a:off x="3237179" y="3429000"/>
            <a:ext cx="8464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 panose="020B0502020104020203"/>
                <a:ea typeface="+mn-ea"/>
                <a:cs typeface="+mn-cs"/>
              </a:rPr>
              <a:t>FEATURE ENGINEERING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D60F5-3D81-1FC9-2F8C-2E90EB7E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35" y="2554521"/>
            <a:ext cx="4206240" cy="24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9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8513D-3CEC-3FE0-CDC0-AD79DA59D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85" y="480060"/>
            <a:ext cx="7411305" cy="58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0691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290</Words>
  <Application>Microsoft Office PowerPoint</Application>
  <PresentationFormat>Widescreen</PresentationFormat>
  <Paragraphs>45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SegoeUIVariable</vt:lpstr>
      <vt:lpstr>Univers</vt:lpstr>
      <vt:lpstr>Univers Condensed</vt:lpstr>
      <vt:lpstr>Wingdings</vt:lpstr>
      <vt:lpstr>Wingdings 2</vt:lpstr>
      <vt:lpstr>DividendVTI</vt:lpstr>
      <vt:lpstr>BaNKRUPTCY Prediction  GROUP -2  P - 345</vt:lpstr>
      <vt:lpstr>PowerPoint Presentation</vt:lpstr>
      <vt:lpstr>Procedure Followed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BaNKRUPTCY Prediction GROUP -2</dc:title>
  <dc:creator>Geeta manasa Kanuri</dc:creator>
  <cp:lastModifiedBy>Anup Prasad</cp:lastModifiedBy>
  <cp:revision>11</cp:revision>
  <dcterms:created xsi:type="dcterms:W3CDTF">2023-12-27T13:33:25Z</dcterms:created>
  <dcterms:modified xsi:type="dcterms:W3CDTF">2024-02-22T08:05:48Z</dcterms:modified>
</cp:coreProperties>
</file>